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355" r:id="rId3"/>
    <p:sldId id="434" r:id="rId4"/>
    <p:sldId id="406" r:id="rId5"/>
    <p:sldId id="303" r:id="rId6"/>
    <p:sldId id="304" r:id="rId7"/>
    <p:sldId id="407" r:id="rId8"/>
    <p:sldId id="435" r:id="rId9"/>
    <p:sldId id="436" r:id="rId10"/>
    <p:sldId id="432" r:id="rId11"/>
    <p:sldId id="302" r:id="rId12"/>
    <p:sldId id="310" r:id="rId13"/>
    <p:sldId id="311" r:id="rId14"/>
    <p:sldId id="312" r:id="rId15"/>
    <p:sldId id="313" r:id="rId16"/>
    <p:sldId id="314" r:id="rId17"/>
    <p:sldId id="411" r:id="rId18"/>
    <p:sldId id="431" r:id="rId19"/>
    <p:sldId id="321" r:id="rId20"/>
    <p:sldId id="363" r:id="rId21"/>
    <p:sldId id="332" r:id="rId22"/>
    <p:sldId id="333" r:id="rId23"/>
    <p:sldId id="323" r:id="rId24"/>
    <p:sldId id="319" r:id="rId25"/>
    <p:sldId id="336" r:id="rId26"/>
    <p:sldId id="324" r:id="rId27"/>
    <p:sldId id="331" r:id="rId28"/>
    <p:sldId id="433" r:id="rId29"/>
    <p:sldId id="412" r:id="rId30"/>
    <p:sldId id="573" r:id="rId31"/>
    <p:sldId id="437" r:id="rId32"/>
    <p:sldId id="428" r:id="rId33"/>
    <p:sldId id="429" r:id="rId34"/>
    <p:sldId id="438"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6"/>
    <p:restoredTop sz="71838"/>
  </p:normalViewPr>
  <p:slideViewPr>
    <p:cSldViewPr snapToGrid="0" snapToObjects="1">
      <p:cViewPr varScale="1">
        <p:scale>
          <a:sx n="92" d="100"/>
          <a:sy n="92" d="100"/>
        </p:scale>
        <p:origin x="1736"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10/20/21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908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95775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4970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194758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rPr>
              <a:t>Data Transformation</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5</a:t>
            </a:r>
          </a:p>
          <a:p>
            <a:r>
              <a:rPr lang="en-US" sz="2800" dirty="0">
                <a:solidFill>
                  <a:schemeClr val="tx1">
                    <a:lumMod val="65000"/>
                    <a:lumOff val="35000"/>
                  </a:schemeClr>
                </a:solidFill>
              </a:rPr>
              <a:t>DLMP Fall 2021</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D5B9-2F51-0D4E-9AB2-14B2A091322D}"/>
              </a:ext>
            </a:extLst>
          </p:cNvPr>
          <p:cNvSpPr>
            <a:spLocks noGrp="1"/>
          </p:cNvSpPr>
          <p:nvPr>
            <p:ph type="title"/>
          </p:nvPr>
        </p:nvSpPr>
        <p:spPr/>
        <p:txBody>
          <a:bodyPr/>
          <a:lstStyle/>
          <a:p>
            <a:r>
              <a:rPr lang="en-US" dirty="0"/>
              <a:t>The Pipe Operator: %&gt;%</a:t>
            </a:r>
          </a:p>
        </p:txBody>
      </p:sp>
    </p:spTree>
    <p:extLst>
      <p:ext uri="{BB962C8B-B14F-4D97-AF65-F5344CB8AC3E}">
        <p14:creationId xmlns:p14="http://schemas.microsoft.com/office/powerpoint/2010/main" val="181296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52962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78442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078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dirty="0"/>
          </a:p>
        </p:txBody>
      </p:sp>
    </p:spTree>
    <p:extLst>
      <p:ext uri="{BB962C8B-B14F-4D97-AF65-F5344CB8AC3E}">
        <p14:creationId xmlns:p14="http://schemas.microsoft.com/office/powerpoint/2010/main" val="2408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7BC6-F7FC-2148-8889-EB7CC83197EE}"/>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41AC2080-78BC-204E-ACBC-6D0C0B1FCD4C}"/>
              </a:ext>
            </a:extLst>
          </p:cNvPr>
          <p:cNvSpPr>
            <a:spLocks noGrp="1"/>
          </p:cNvSpPr>
          <p:nvPr>
            <p:ph type="body" sz="quarter" idx="13"/>
          </p:nvPr>
        </p:nvSpPr>
        <p:spPr>
          <a:xfrm>
            <a:off x="1024127" y="2238375"/>
            <a:ext cx="9720071" cy="3760643"/>
          </a:xfrm>
        </p:spPr>
        <p:txBody>
          <a:bodyPr>
            <a:normAutofit fontScale="55000" lnSpcReduction="20000"/>
          </a:bodyPr>
          <a:lstStyle/>
          <a:p>
            <a:pPr marL="6803" marR="2721"/>
            <a:r>
              <a:rPr lang="en-US" sz="5800" dirty="0">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5800" dirty="0">
              <a:latin typeface="Consolas" panose="020B0609020204030204" pitchFamily="49" charset="0"/>
              <a:ea typeface="Calibri"/>
              <a:cs typeface="Consolas" panose="020B0609020204030204" pitchFamily="49" charset="0"/>
              <a:sym typeface="Calibri"/>
            </a:endParaRPr>
          </a:p>
          <a:p>
            <a:pPr marL="6803" marR="2721"/>
            <a:r>
              <a:rPr lang="en-US" sz="5800" dirty="0">
                <a:latin typeface="Calibri"/>
                <a:ea typeface="Calibri"/>
                <a:cs typeface="Calibri"/>
                <a:sym typeface="Calibri"/>
              </a:rPr>
              <a:t>1. Filters to tests from the clinic (</a:t>
            </a:r>
            <a:r>
              <a:rPr lang="en-US" sz="5800" b="1" dirty="0" err="1">
                <a:latin typeface="Consolas" panose="020B0609020204030204" pitchFamily="49" charset="0"/>
                <a:ea typeface="Calibri"/>
                <a:cs typeface="Calibri"/>
                <a:sym typeface="Calibri"/>
              </a:rPr>
              <a:t>clinic_name</a:t>
            </a:r>
            <a:r>
              <a:rPr lang="en-US" sz="5800" dirty="0">
                <a:latin typeface="Calibri"/>
                <a:ea typeface="Calibri"/>
                <a:cs typeface="Calibri"/>
                <a:sym typeface="Calibri"/>
              </a:rPr>
              <a:t>) of "</a:t>
            </a:r>
            <a:r>
              <a:rPr lang="en-US" sz="5800" dirty="0" err="1">
                <a:latin typeface="Calibri"/>
                <a:ea typeface="Calibri"/>
                <a:cs typeface="Calibri"/>
                <a:sym typeface="Calibri"/>
              </a:rPr>
              <a:t>picu</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2. Selects the column with the receive to verify turnaround time (</a:t>
            </a:r>
            <a:r>
              <a:rPr lang="en-US" sz="5800" b="1" dirty="0" err="1">
                <a:latin typeface="Consolas" panose="020B0609020204030204" pitchFamily="49" charset="0"/>
                <a:ea typeface="Calibri"/>
                <a:cs typeface="Calibri"/>
                <a:sym typeface="Calibri"/>
              </a:rPr>
              <a:t>rec_ver_tat</a:t>
            </a:r>
            <a:r>
              <a:rPr lang="en-US" sz="5800" dirty="0">
                <a:latin typeface="Calibri"/>
                <a:ea typeface="Calibri"/>
                <a:cs typeface="Calibri"/>
                <a:sym typeface="Calibri"/>
              </a:rPr>
              <a:t>)</a:t>
            </a:r>
            <a:r>
              <a:rPr lang="en-US" sz="5800" b="1" dirty="0">
                <a:latin typeface="Calibri"/>
                <a:ea typeface="Calibri"/>
                <a:cs typeface="Calibri"/>
                <a:sym typeface="Calibri"/>
              </a:rPr>
              <a:t> </a:t>
            </a:r>
            <a:r>
              <a:rPr lang="en-US" sz="5800" dirty="0">
                <a:latin typeface="Calibri"/>
                <a:ea typeface="Calibri"/>
                <a:cs typeface="Calibri"/>
                <a:sym typeface="Calibri"/>
              </a:rPr>
              <a:t>as well as the day from start of the pandemic (</a:t>
            </a:r>
            <a:r>
              <a:rPr lang="en-US" sz="5800" b="1" dirty="0" err="1">
                <a:latin typeface="Consolas" panose="020B0609020204030204" pitchFamily="49" charset="0"/>
                <a:ea typeface="Calibri"/>
                <a:cs typeface="Calibri"/>
                <a:sym typeface="Calibri"/>
              </a:rPr>
              <a:t>pan_day</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3. Arrange the `</a:t>
            </a:r>
            <a:r>
              <a:rPr lang="en-US" sz="5800" b="1" dirty="0">
                <a:latin typeface="Calibri"/>
                <a:ea typeface="Calibri"/>
                <a:cs typeface="Calibri"/>
                <a:sym typeface="Calibri"/>
              </a:rPr>
              <a:t> </a:t>
            </a:r>
            <a:r>
              <a:rPr lang="en-US" sz="5800" b="1" dirty="0" err="1">
                <a:latin typeface="Consolas" panose="020B0609020204030204" pitchFamily="49" charset="0"/>
                <a:ea typeface="Calibri"/>
                <a:cs typeface="Calibri"/>
                <a:sym typeface="Calibri"/>
              </a:rPr>
              <a:t>pan_day</a:t>
            </a:r>
            <a:r>
              <a:rPr lang="en-US" sz="5800" b="1" dirty="0">
                <a:latin typeface="Calibri"/>
                <a:ea typeface="Calibri"/>
                <a:cs typeface="Calibri"/>
                <a:sym typeface="Calibri"/>
              </a:rPr>
              <a:t> ` </a:t>
            </a:r>
            <a:r>
              <a:rPr lang="en-US" sz="5800" dirty="0">
                <a:latin typeface="Calibri"/>
                <a:ea typeface="Calibri"/>
                <a:cs typeface="Calibri"/>
                <a:sym typeface="Calibri"/>
              </a:rPr>
              <a:t>from highest to lowest</a:t>
            </a: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endParaRPr lang="en-US" dirty="0"/>
          </a:p>
        </p:txBody>
      </p:sp>
      <p:sp>
        <p:nvSpPr>
          <p:cNvPr id="4" name="TextBox 3">
            <a:extLst>
              <a:ext uri="{FF2B5EF4-FFF2-40B4-BE49-F238E27FC236}">
                <a16:creationId xmlns:a16="http://schemas.microsoft.com/office/drawing/2014/main" id="{DFB4F81C-9542-2548-ACD5-BBD4C348B305}"/>
              </a:ext>
            </a:extLst>
          </p:cNvPr>
          <p:cNvSpPr txBox="1"/>
          <p:nvPr/>
        </p:nvSpPr>
        <p:spPr>
          <a:xfrm>
            <a:off x="1024127" y="5708073"/>
            <a:ext cx="8618638" cy="1569660"/>
          </a:xfrm>
          <a:prstGeom prst="rect">
            <a:avLst/>
          </a:prstGeom>
          <a:noFill/>
        </p:spPr>
        <p:txBody>
          <a:bodyPr wrap="square" rtlCol="0">
            <a:spAutoFit/>
          </a:bodyPr>
          <a:lstStyle/>
          <a:p>
            <a:r>
              <a:rPr lang="en-US" sz="3200" dirty="0">
                <a:solidFill>
                  <a:schemeClr val="accent4">
                    <a:lumMod val="75000"/>
                  </a:schemeClr>
                </a:solidFill>
                <a:latin typeface="Calibri"/>
                <a:ea typeface="Calibri"/>
                <a:cs typeface="Calibri"/>
                <a:sym typeface="Calibri"/>
              </a:rPr>
              <a:t>Using &lt;-, assign the result to a new variable, call it whatever you want.</a:t>
            </a:r>
          </a:p>
          <a:p>
            <a:endParaRPr lang="en-US" sz="3200" dirty="0">
              <a:solidFill>
                <a:schemeClr val="accent4">
                  <a:lumMod val="75000"/>
                </a:schemeClr>
              </a:solidFill>
            </a:endParaRPr>
          </a:p>
        </p:txBody>
      </p:sp>
    </p:spTree>
    <p:extLst>
      <p:ext uri="{BB962C8B-B14F-4D97-AF65-F5344CB8AC3E}">
        <p14:creationId xmlns:p14="http://schemas.microsoft.com/office/powerpoint/2010/main" val="142901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58953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New Columns</a:t>
            </a:r>
          </a:p>
        </p:txBody>
      </p:sp>
    </p:spTree>
    <p:extLst>
      <p:ext uri="{BB962C8B-B14F-4D97-AF65-F5344CB8AC3E}">
        <p14:creationId xmlns:p14="http://schemas.microsoft.com/office/powerpoint/2010/main" val="31103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369853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normAutofit fontScale="90000"/>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20822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42485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10296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37410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88BE-4979-C047-9338-4A1163EC3C4D}"/>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83332658-7C45-D741-89BE-843D2DEB133B}"/>
              </a:ext>
            </a:extLst>
          </p:cNvPr>
          <p:cNvSpPr>
            <a:spLocks noGrp="1"/>
          </p:cNvSpPr>
          <p:nvPr>
            <p:ph type="body" sz="quarter" idx="13"/>
          </p:nvPr>
        </p:nvSpPr>
        <p:spPr/>
        <p:txBody>
          <a:bodyPr/>
          <a:lstStyle/>
          <a:p>
            <a:r>
              <a:rPr lang="en-US" dirty="0">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b="1" dirty="0" err="1">
                <a:latin typeface="Consolas" panose="020B0609020204030204" pitchFamily="49" charset="0"/>
                <a:ea typeface="Calibri"/>
                <a:cs typeface="Consolas" panose="020B0609020204030204" pitchFamily="49" charset="0"/>
                <a:sym typeface="Calibri"/>
              </a:rPr>
              <a:t>col_rec_tat</a:t>
            </a:r>
            <a:r>
              <a:rPr lang="en-US" b="1" dirty="0">
                <a:latin typeface="Calibri" panose="020F0502020204030204" pitchFamily="34" charset="0"/>
                <a:ea typeface="Calibri"/>
                <a:cs typeface="Consolas" panose="020B0609020204030204" pitchFamily="49" charset="0"/>
                <a:sym typeface="Calibri"/>
              </a:rPr>
              <a:t> </a:t>
            </a:r>
            <a:r>
              <a:rPr lang="en-US" dirty="0">
                <a:latin typeface="Calibri" panose="020F0502020204030204" pitchFamily="34" charset="0"/>
                <a:ea typeface="Calibri"/>
                <a:cs typeface="Consolas" panose="020B0609020204030204" pitchFamily="49" charset="0"/>
                <a:sym typeface="Calibri"/>
              </a:rPr>
              <a:t>and </a:t>
            </a:r>
            <a:r>
              <a:rPr lang="en-US" b="1" dirty="0" err="1">
                <a:latin typeface="Consolas" panose="020B0609020204030204" pitchFamily="49" charset="0"/>
                <a:ea typeface="Calibri"/>
                <a:cs typeface="Consolas" panose="020B0609020204030204" pitchFamily="49" charset="0"/>
                <a:sym typeface="Calibri"/>
              </a:rPr>
              <a:t>rec_ver_tat</a:t>
            </a:r>
            <a:r>
              <a:rPr lang="en-US" dirty="0">
                <a:latin typeface="Calibri" panose="020F0502020204030204" pitchFamily="34" charset="0"/>
                <a:ea typeface="Calibri"/>
                <a:cs typeface="Consolas" panose="020B0609020204030204" pitchFamily="49" charset="0"/>
                <a:sym typeface="Calibri"/>
              </a:rPr>
              <a:t>)</a:t>
            </a:r>
          </a:p>
          <a:p>
            <a:endParaRPr lang="en-US" dirty="0"/>
          </a:p>
        </p:txBody>
      </p:sp>
    </p:spTree>
    <p:extLst>
      <p:ext uri="{BB962C8B-B14F-4D97-AF65-F5344CB8AC3E}">
        <p14:creationId xmlns:p14="http://schemas.microsoft.com/office/powerpoint/2010/main" val="97934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29</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D749-AF2D-ED45-9BE2-8D4BB0518BC1}"/>
              </a:ext>
            </a:extLst>
          </p:cNvPr>
          <p:cNvSpPr>
            <a:spLocks noGrp="1"/>
          </p:cNvSpPr>
          <p:nvPr>
            <p:ph type="title"/>
          </p:nvPr>
        </p:nvSpPr>
        <p:spPr/>
        <p:txBody>
          <a:bodyPr/>
          <a:lstStyle/>
          <a:p>
            <a:r>
              <a:rPr lang="en-US" dirty="0"/>
              <a:t>Reordering Rows</a:t>
            </a:r>
          </a:p>
        </p:txBody>
      </p:sp>
    </p:spTree>
    <p:extLst>
      <p:ext uri="{BB962C8B-B14F-4D97-AF65-F5344CB8AC3E}">
        <p14:creationId xmlns:p14="http://schemas.microsoft.com/office/powerpoint/2010/main" val="4251862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			arrange() </a:t>
            </a:r>
            <a:r>
              <a:rPr lang="en-US" sz="3200" dirty="0"/>
              <a:t>sorts data based on the data type of the 			column(s) used to sort</a:t>
            </a:r>
          </a:p>
          <a:p>
            <a:pPr marL="0" indent="0">
              <a:buNone/>
            </a:pPr>
            <a:endParaRPr lang="en-US" sz="3200" b="1" dirty="0"/>
          </a:p>
          <a:p>
            <a:pPr marL="0" indent="0">
              <a:buNone/>
            </a:pPr>
            <a:r>
              <a:rPr lang="en-US" sz="3200" b="1" dirty="0"/>
              <a:t>			Pipes (%&gt;%) </a:t>
            </a:r>
            <a:r>
              <a:rPr lang="en-US" sz="3200" dirty="0"/>
              <a:t>allow you to sequentially apply 				functions to a data frame efficiently</a:t>
            </a:r>
          </a:p>
          <a:p>
            <a:pPr marL="0" indent="0">
              <a:buNone/>
            </a:pPr>
            <a:endParaRPr lang="en-US" sz="3200" b="1" dirty="0"/>
          </a:p>
          <a:p>
            <a:pPr marL="0" indent="0">
              <a:buNone/>
            </a:pPr>
            <a:r>
              <a:rPr lang="en-US" sz="3200" b="1" dirty="0"/>
              <a:t>			mutate()</a:t>
            </a:r>
            <a:r>
              <a:rPr lang="en-US" sz="3200" dirty="0"/>
              <a:t> adds a column to the data frame that may 			be based on calculations on one or more other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
        <p:nvSpPr>
          <p:cNvPr id="11" name="Right Arrow 10">
            <a:extLst>
              <a:ext uri="{FF2B5EF4-FFF2-40B4-BE49-F238E27FC236}">
                <a16:creationId xmlns:a16="http://schemas.microsoft.com/office/drawing/2014/main" id="{14552D4B-2028-E448-A771-391A6FB23707}"/>
              </a:ext>
            </a:extLst>
          </p:cNvPr>
          <p:cNvSpPr/>
          <p:nvPr/>
        </p:nvSpPr>
        <p:spPr>
          <a:xfrm>
            <a:off x="1137004" y="1767587"/>
            <a:ext cx="332903" cy="2976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A689CE8-92EF-A942-9033-DE1BFA87ACC7}"/>
              </a:ext>
            </a:extLst>
          </p:cNvPr>
          <p:cNvGraphicFramePr>
            <a:graphicFrameLocks noGrp="1"/>
          </p:cNvGraphicFramePr>
          <p:nvPr>
            <p:extLst>
              <p:ext uri="{D42A27DB-BD31-4B8C-83A1-F6EECF244321}">
                <p14:modId xmlns:p14="http://schemas.microsoft.com/office/powerpoint/2010/main" val="112036176"/>
              </p:ext>
            </p:extLst>
          </p:nvPr>
        </p:nvGraphicFramePr>
        <p:xfrm>
          <a:off x="141545" y="1090567"/>
          <a:ext cx="869837" cy="1651740"/>
        </p:xfrm>
        <a:graphic>
          <a:graphicData uri="http://schemas.openxmlformats.org/drawingml/2006/table">
            <a:tbl>
              <a:tblPr firstRow="1" bandRow="1"/>
              <a:tblGrid>
                <a:gridCol w="183060">
                  <a:extLst>
                    <a:ext uri="{9D8B030D-6E8A-4147-A177-3AD203B41FA5}">
                      <a16:colId xmlns:a16="http://schemas.microsoft.com/office/drawing/2014/main" val="20000"/>
                    </a:ext>
                  </a:extLst>
                </a:gridCol>
                <a:gridCol w="189568">
                  <a:extLst>
                    <a:ext uri="{9D8B030D-6E8A-4147-A177-3AD203B41FA5}">
                      <a16:colId xmlns:a16="http://schemas.microsoft.com/office/drawing/2014/main" val="20001"/>
                    </a:ext>
                  </a:extLst>
                </a:gridCol>
                <a:gridCol w="291833">
                  <a:extLst>
                    <a:ext uri="{9D8B030D-6E8A-4147-A177-3AD203B41FA5}">
                      <a16:colId xmlns:a16="http://schemas.microsoft.com/office/drawing/2014/main" val="20002"/>
                    </a:ext>
                  </a:extLst>
                </a:gridCol>
                <a:gridCol w="205376">
                  <a:extLst>
                    <a:ext uri="{9D8B030D-6E8A-4147-A177-3AD203B41FA5}">
                      <a16:colId xmlns:a16="http://schemas.microsoft.com/office/drawing/2014/main" val="20003"/>
                    </a:ext>
                  </a:extLst>
                </a:gridCol>
              </a:tblGrid>
              <a:tr h="201309">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8C68E1F2-D518-2040-9C3D-562E5BF52A32}"/>
              </a:ext>
            </a:extLst>
          </p:cNvPr>
          <p:cNvGraphicFramePr>
            <a:graphicFrameLocks noGrp="1"/>
          </p:cNvGraphicFramePr>
          <p:nvPr>
            <p:extLst>
              <p:ext uri="{D42A27DB-BD31-4B8C-83A1-F6EECF244321}">
                <p14:modId xmlns:p14="http://schemas.microsoft.com/office/powerpoint/2010/main" val="2847186220"/>
              </p:ext>
            </p:extLst>
          </p:nvPr>
        </p:nvGraphicFramePr>
        <p:xfrm>
          <a:off x="1595530" y="1090567"/>
          <a:ext cx="1055140" cy="1652764"/>
        </p:xfrm>
        <a:graphic>
          <a:graphicData uri="http://schemas.openxmlformats.org/drawingml/2006/table">
            <a:tbl>
              <a:tblPr firstRow="1" bandRow="1"/>
              <a:tblGrid>
                <a:gridCol w="222057">
                  <a:extLst>
                    <a:ext uri="{9D8B030D-6E8A-4147-A177-3AD203B41FA5}">
                      <a16:colId xmlns:a16="http://schemas.microsoft.com/office/drawing/2014/main" val="20000"/>
                    </a:ext>
                  </a:extLst>
                </a:gridCol>
                <a:gridCol w="229952">
                  <a:extLst>
                    <a:ext uri="{9D8B030D-6E8A-4147-A177-3AD203B41FA5}">
                      <a16:colId xmlns:a16="http://schemas.microsoft.com/office/drawing/2014/main" val="20001"/>
                    </a:ext>
                  </a:extLst>
                </a:gridCol>
                <a:gridCol w="354003">
                  <a:extLst>
                    <a:ext uri="{9D8B030D-6E8A-4147-A177-3AD203B41FA5}">
                      <a16:colId xmlns:a16="http://schemas.microsoft.com/office/drawing/2014/main" val="20002"/>
                    </a:ext>
                  </a:extLst>
                </a:gridCol>
                <a:gridCol w="249128">
                  <a:extLst>
                    <a:ext uri="{9D8B030D-6E8A-4147-A177-3AD203B41FA5}">
                      <a16:colId xmlns:a16="http://schemas.microsoft.com/office/drawing/2014/main" val="20003"/>
                    </a:ext>
                  </a:extLst>
                </a:gridCol>
              </a:tblGrid>
              <a:tr h="354952">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pic>
        <p:nvPicPr>
          <p:cNvPr id="14" name="Picture 13">
            <a:extLst>
              <a:ext uri="{FF2B5EF4-FFF2-40B4-BE49-F238E27FC236}">
                <a16:creationId xmlns:a16="http://schemas.microsoft.com/office/drawing/2014/main" id="{3354B746-7CA7-FA49-910F-0406E772248A}"/>
              </a:ext>
            </a:extLst>
          </p:cNvPr>
          <p:cNvPicPr>
            <a:picLocks noChangeAspect="1"/>
          </p:cNvPicPr>
          <p:nvPr/>
        </p:nvPicPr>
        <p:blipFill>
          <a:blip r:embed="rId3"/>
          <a:stretch>
            <a:fillRect/>
          </a:stretch>
        </p:blipFill>
        <p:spPr>
          <a:xfrm>
            <a:off x="138485" y="4792715"/>
            <a:ext cx="2914089" cy="794752"/>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3470174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34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68543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2542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75716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923F-41FC-0147-988C-FBE54B2E489D}"/>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629FB532-B857-A34E-BEC9-43F09C3205CE}"/>
              </a:ext>
            </a:extLst>
          </p:cNvPr>
          <p:cNvSpPr>
            <a:spLocks noGrp="1"/>
          </p:cNvSpPr>
          <p:nvPr>
            <p:ph type="body" sz="quarter" idx="13"/>
          </p:nvPr>
        </p:nvSpPr>
        <p:spPr>
          <a:xfrm>
            <a:off x="1024128" y="2238375"/>
            <a:ext cx="9720072" cy="4034409"/>
          </a:xfrm>
        </p:spPr>
        <p:txBody>
          <a:bodyPr>
            <a:normAutofit fontScale="92500" lnSpcReduction="20000"/>
          </a:bodyPr>
          <a:lstStyle/>
          <a:p>
            <a:pPr marL="0" marR="2540" indent="0">
              <a:lnSpc>
                <a:spcPct val="124848"/>
              </a:lnSpc>
              <a:buNone/>
            </a:pPr>
            <a:r>
              <a:rPr lang="en-US" sz="4000" dirty="0">
                <a:ea typeface="Calibri"/>
                <a:sym typeface="Calibri"/>
              </a:rPr>
              <a:t>The column </a:t>
            </a:r>
            <a:r>
              <a:rPr lang="en-US" sz="4000" dirty="0" err="1">
                <a:ea typeface="Calibri"/>
                <a:sym typeface="Calibri"/>
              </a:rPr>
              <a:t>ct_value</a:t>
            </a:r>
            <a:r>
              <a:rPr lang="en-US" sz="4000" dirty="0">
                <a:ea typeface="Calibri"/>
                <a:sym typeface="Calibri"/>
              </a:rPr>
              <a:t> contains the cycle threshold (Ct) for the real-time PCR that generated the final result.</a:t>
            </a:r>
            <a:endParaRPr lang="en-US" sz="4000" dirty="0">
              <a:ea typeface="Calibri"/>
            </a:endParaRPr>
          </a:p>
          <a:p>
            <a:pPr marL="6350" marR="2540">
              <a:lnSpc>
                <a:spcPct val="124848"/>
              </a:lnSpc>
            </a:pPr>
            <a:endParaRPr lang="en-US" sz="4000" dirty="0">
              <a:ea typeface="Calibri"/>
              <a:cs typeface="Arial" panose="020B0604020202020204" pitchFamily="34" charset="0"/>
            </a:endParaRPr>
          </a:p>
          <a:p>
            <a:pPr marL="0" marR="2540" indent="0">
              <a:lnSpc>
                <a:spcPct val="124848"/>
              </a:lnSpc>
              <a:buNone/>
            </a:pPr>
            <a:r>
              <a:rPr lang="en-US" sz="4000" dirty="0">
                <a:ea typeface="Calibri"/>
                <a:cs typeface="Arial" panose="020B0604020202020204" pitchFamily="34" charset="0"/>
                <a:sym typeface="Calibri"/>
              </a:rPr>
              <a:t>How might you use arrange() to determine the highest and lowest Ct result in the dataset? </a:t>
            </a:r>
            <a:endParaRPr lang="en-US" sz="4000" dirty="0">
              <a:ea typeface="Calibri"/>
              <a:cs typeface="Arial" panose="020B0604020202020204" pitchFamily="34" charset="0"/>
            </a:endParaRPr>
          </a:p>
          <a:p>
            <a:endParaRPr lang="en-US" dirty="0"/>
          </a:p>
        </p:txBody>
      </p:sp>
    </p:spTree>
    <p:extLst>
      <p:ext uri="{BB962C8B-B14F-4D97-AF65-F5344CB8AC3E}">
        <p14:creationId xmlns:p14="http://schemas.microsoft.com/office/powerpoint/2010/main" val="69911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CBDB-EC1B-BD4E-AF06-428265731BBB}"/>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5AB3AB-075D-E241-B1ED-380AB2B25D95}"/>
              </a:ext>
            </a:extLst>
          </p:cNvPr>
          <p:cNvSpPr>
            <a:spLocks noGrp="1"/>
          </p:cNvSpPr>
          <p:nvPr>
            <p:ph type="body" sz="quarter" idx="13"/>
          </p:nvPr>
        </p:nvSpPr>
        <p:spPr/>
        <p:txBody>
          <a:bodyPr>
            <a:normAutofit fontScale="92500" lnSpcReduction="10000"/>
          </a:bodyPr>
          <a:lstStyle/>
          <a:p>
            <a:pPr marL="0" marR="2721" indent="0">
              <a:buClr>
                <a:srgbClr val="0070C0"/>
              </a:buClr>
              <a:buNone/>
            </a:pPr>
            <a:r>
              <a:rPr lang="en-US" dirty="0">
                <a:latin typeface="Calibri"/>
                <a:ea typeface="Calibri"/>
                <a:cs typeface="Calibri"/>
                <a:sym typeface="Calibri"/>
              </a:rPr>
              <a:t>The default behavior of arrange() is to order from lower to higher values. </a:t>
            </a:r>
          </a:p>
          <a:p>
            <a:pPr marL="6803" marR="2721">
              <a:buClr>
                <a:srgbClr val="0070C0"/>
              </a:buClr>
            </a:pPr>
            <a:endParaRPr lang="en-US" dirty="0">
              <a:latin typeface="Calibri"/>
              <a:ea typeface="Calibri"/>
              <a:cs typeface="Calibri"/>
              <a:sym typeface="Calibri"/>
            </a:endParaRPr>
          </a:p>
          <a:p>
            <a:pPr marL="0" marR="2721" indent="0">
              <a:buClr>
                <a:srgbClr val="0070C0"/>
              </a:buClr>
              <a:buNone/>
            </a:pPr>
            <a:r>
              <a:rPr lang="en-US" dirty="0">
                <a:latin typeface="Calibri"/>
                <a:ea typeface="Calibri"/>
                <a:cs typeface="Calibri"/>
                <a:sym typeface="Calibri"/>
              </a:rPr>
              <a:t>When might arrange() place "1000" before "50"?</a:t>
            </a:r>
          </a:p>
          <a:p>
            <a:endParaRPr lang="en-US" dirty="0"/>
          </a:p>
        </p:txBody>
      </p:sp>
    </p:spTree>
    <p:extLst>
      <p:ext uri="{BB962C8B-B14F-4D97-AF65-F5344CB8AC3E}">
        <p14:creationId xmlns:p14="http://schemas.microsoft.com/office/powerpoint/2010/main" val="153025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8482</TotalTime>
  <Words>2807</Words>
  <Application>Microsoft Macintosh PowerPoint</Application>
  <PresentationFormat>Widescreen</PresentationFormat>
  <Paragraphs>344</Paragraphs>
  <Slides>34</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Consolas</vt:lpstr>
      <vt:lpstr>Gill Sans</vt:lpstr>
      <vt:lpstr>Helvetica</vt:lpstr>
      <vt:lpstr>Times New Roman</vt:lpstr>
      <vt:lpstr>Trebuchet MS</vt:lpstr>
      <vt:lpstr>Tw Cen MT</vt:lpstr>
      <vt:lpstr>Tw Cen MT Condensed</vt:lpstr>
      <vt:lpstr>Verdana</vt:lpstr>
      <vt:lpstr>Wingdings 3</vt:lpstr>
      <vt:lpstr>Integral</vt:lpstr>
      <vt:lpstr>Data Transformation</vt:lpstr>
      <vt:lpstr>PowerPoint Presentation</vt:lpstr>
      <vt:lpstr>Reordering Rows</vt:lpstr>
      <vt:lpstr>arrange()</vt:lpstr>
      <vt:lpstr>arrange()</vt:lpstr>
      <vt:lpstr>PowerPoint Presentation</vt:lpstr>
      <vt:lpstr>PowerPoint Presentation</vt:lpstr>
      <vt:lpstr>Your Turn 1</vt:lpstr>
      <vt:lpstr>Pop Quiz</vt:lpstr>
      <vt:lpstr>The Pipe Operator: %&gt;%</vt:lpstr>
      <vt:lpstr>Data Analysis Steps</vt:lpstr>
      <vt:lpstr>Data Analysis Steps</vt:lpstr>
      <vt:lpstr>The Pipe Operator %&gt;%</vt:lpstr>
      <vt:lpstr>Data Analysis Steps</vt:lpstr>
      <vt:lpstr>Data Analysis Steps</vt:lpstr>
      <vt:lpstr>Shortcut to type %&gt;% </vt:lpstr>
      <vt:lpstr>Scene</vt:lpstr>
      <vt:lpstr>Your Turn 2</vt:lpstr>
      <vt:lpstr>Isolating data</vt:lpstr>
      <vt:lpstr>Creating New Columns</vt:lpstr>
      <vt:lpstr>What is the mean and median collect to verify turnaround time by clinic?</vt:lpstr>
      <vt:lpstr>Breaking down the analytical question</vt:lpstr>
      <vt:lpstr>Deriving data</vt:lpstr>
      <vt:lpstr>mutate()</vt:lpstr>
      <vt:lpstr>mutate()</vt:lpstr>
      <vt:lpstr>mutate()</vt:lpstr>
      <vt:lpstr>mutate()</vt:lpstr>
      <vt:lpstr>Your Turn 3</vt:lpstr>
      <vt:lpstr>PowerPoint Presentation</vt:lpstr>
      <vt:lpstr>PowerPoint Presentation</vt:lpstr>
      <vt:lpstr>What else?</vt:lpstr>
      <vt:lpstr>mutate()</vt:lpstr>
      <vt:lpstr>mutate()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305</cp:revision>
  <cp:lastPrinted>2019-02-19T22:36:37Z</cp:lastPrinted>
  <dcterms:created xsi:type="dcterms:W3CDTF">2018-02-01T22:00:01Z</dcterms:created>
  <dcterms:modified xsi:type="dcterms:W3CDTF">2021-10-21T04:20:05Z</dcterms:modified>
</cp:coreProperties>
</file>